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2379240" y="6117480"/>
            <a:ext cx="2418120" cy="573120"/>
          </a:xfrm>
          <a:prstGeom prst="rect">
            <a:avLst/>
          </a:prstGeom>
          <a:ln>
            <a:noFill/>
          </a:ln>
        </p:spPr>
      </p:pic>
      <p:pic>
        <p:nvPicPr>
          <p:cNvPr id="1" name="Picture 9" descr=""/>
          <p:cNvPicPr/>
          <p:nvPr/>
        </p:nvPicPr>
        <p:blipFill>
          <a:blip r:embed="rId3"/>
          <a:srcRect l="0" t="0" r="0" b="22818"/>
          <a:stretch/>
        </p:blipFill>
        <p:spPr>
          <a:xfrm>
            <a:off x="395640" y="5913000"/>
            <a:ext cx="1651320" cy="899640"/>
          </a:xfrm>
          <a:prstGeom prst="rect">
            <a:avLst/>
          </a:prstGeom>
          <a:ln>
            <a:noFill/>
          </a:ln>
        </p:spPr>
      </p:pic>
      <p:pic>
        <p:nvPicPr>
          <p:cNvPr id="2" name="Picture 6" descr=""/>
          <p:cNvPicPr/>
          <p:nvPr/>
        </p:nvPicPr>
        <p:blipFill>
          <a:blip r:embed="rId4"/>
          <a:stretch/>
        </p:blipFill>
        <p:spPr>
          <a:xfrm>
            <a:off x="6933960" y="6182640"/>
            <a:ext cx="1697400" cy="47376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440" cy="64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8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2379240" y="6117480"/>
            <a:ext cx="2418120" cy="573120"/>
          </a:xfrm>
          <a:prstGeom prst="rect">
            <a:avLst/>
          </a:prstGeom>
          <a:ln>
            <a:noFill/>
          </a:ln>
        </p:spPr>
      </p:pic>
      <p:pic>
        <p:nvPicPr>
          <p:cNvPr id="40" name="Picture 9" descr=""/>
          <p:cNvPicPr/>
          <p:nvPr/>
        </p:nvPicPr>
        <p:blipFill>
          <a:blip r:embed="rId3"/>
          <a:srcRect l="0" t="0" r="0" b="22818"/>
          <a:stretch/>
        </p:blipFill>
        <p:spPr>
          <a:xfrm>
            <a:off x="395640" y="5913000"/>
            <a:ext cx="1651320" cy="899640"/>
          </a:xfrm>
          <a:prstGeom prst="rect">
            <a:avLst/>
          </a:prstGeom>
          <a:ln>
            <a:noFill/>
          </a:ln>
        </p:spPr>
      </p:pic>
      <p:pic>
        <p:nvPicPr>
          <p:cNvPr id="41" name="Picture 6" descr=""/>
          <p:cNvPicPr/>
          <p:nvPr/>
        </p:nvPicPr>
        <p:blipFill>
          <a:blip r:embed="rId4"/>
          <a:stretch/>
        </p:blipFill>
        <p:spPr>
          <a:xfrm>
            <a:off x="6933960" y="6182640"/>
            <a:ext cx="1697400" cy="47376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395640" y="476640"/>
            <a:ext cx="829044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Jana  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380880" y="1752480"/>
            <a:ext cx="8305200" cy="41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Sire use strategies + OCS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Reallocation of funds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395640" y="476640"/>
            <a:ext cx="829044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Reso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urce 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alloc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380880" y="1463040"/>
            <a:ext cx="830520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20880" y="1267560"/>
            <a:ext cx="9143640" cy="489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95640" y="476640"/>
            <a:ext cx="829044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Reso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urce 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alloc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80880" y="1463040"/>
            <a:ext cx="830520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20880" y="1267560"/>
            <a:ext cx="9143640" cy="489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95640" y="476640"/>
            <a:ext cx="829044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Reso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urce 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alloc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380880" y="1463040"/>
            <a:ext cx="830520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380880" y="1211040"/>
            <a:ext cx="830520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S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i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m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u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l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a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i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: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c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v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i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a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l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/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g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m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i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c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s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l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c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i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S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i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m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u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l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a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i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f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h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y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s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: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r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a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d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h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y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s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-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,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H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r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d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,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H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r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d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Y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a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r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,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H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r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d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s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D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a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y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f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f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c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s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B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V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r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d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i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c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i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: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S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i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g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l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s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,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r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a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a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b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i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l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i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y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m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d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395640" y="476640"/>
            <a:ext cx="829044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Sire 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use 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strat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egie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 + 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OCS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80880" y="1211040"/>
            <a:ext cx="830520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Alph</a:t>
            </a: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aSi</a:t>
            </a: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m + </a:t>
            </a: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pyth</a:t>
            </a: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82" name="Table 3"/>
          <p:cNvGraphicFramePr/>
          <p:nvPr/>
        </p:nvGraphicFramePr>
        <p:xfrm>
          <a:off x="2054880" y="6912000"/>
          <a:ext cx="2159640" cy="462960"/>
        </p:xfrm>
        <a:graphic>
          <a:graphicData uri="http://schemas.openxmlformats.org/drawingml/2006/table">
            <a:tbl>
              <a:tblPr/>
              <a:tblGrid>
                <a:gridCol w="216000"/>
                <a:gridCol w="216000"/>
                <a:gridCol w="216000"/>
                <a:gridCol w="216000"/>
                <a:gridCol w="216000"/>
                <a:gridCol w="216000"/>
                <a:gridCol w="216000"/>
                <a:gridCol w="216000"/>
                <a:gridCol w="216000"/>
                <a:gridCol w="216000"/>
              </a:tblGrid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83" name="CustomShape 4"/>
          <p:cNvSpPr/>
          <p:nvPr/>
        </p:nvSpPr>
        <p:spPr>
          <a:xfrm>
            <a:off x="504000" y="2412000"/>
            <a:ext cx="2088000" cy="1116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TRUNCATION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Sire selection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use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5"/>
          <p:cNvSpPr/>
          <p:nvPr/>
        </p:nvSpPr>
        <p:spPr>
          <a:xfrm>
            <a:off x="2880000" y="2412000"/>
            <a:ext cx="2088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sir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6"/>
          <p:cNvSpPr/>
          <p:nvPr/>
        </p:nvSpPr>
        <p:spPr>
          <a:xfrm>
            <a:off x="2880000" y="2808000"/>
            <a:ext cx="2088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 sires / 1 year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7"/>
          <p:cNvSpPr/>
          <p:nvPr/>
        </p:nvSpPr>
        <p:spPr>
          <a:xfrm>
            <a:off x="2880000" y="3240000"/>
            <a:ext cx="2088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sire / 5 years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8"/>
          <p:cNvSpPr/>
          <p:nvPr/>
        </p:nvSpPr>
        <p:spPr>
          <a:xfrm>
            <a:off x="504000" y="4356000"/>
            <a:ext cx="2088000" cy="111600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OCS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Target degrees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9"/>
          <p:cNvSpPr/>
          <p:nvPr/>
        </p:nvSpPr>
        <p:spPr>
          <a:xfrm>
            <a:off x="2880000" y="3996000"/>
            <a:ext cx="432000" cy="28800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10"/>
          <p:cNvSpPr/>
          <p:nvPr/>
        </p:nvSpPr>
        <p:spPr>
          <a:xfrm>
            <a:off x="2880000" y="4356000"/>
            <a:ext cx="432000" cy="28800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11"/>
          <p:cNvSpPr/>
          <p:nvPr/>
        </p:nvSpPr>
        <p:spPr>
          <a:xfrm>
            <a:off x="2880000" y="4716000"/>
            <a:ext cx="432000" cy="28800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2"/>
          <p:cNvSpPr/>
          <p:nvPr/>
        </p:nvSpPr>
        <p:spPr>
          <a:xfrm>
            <a:off x="2880000" y="5076000"/>
            <a:ext cx="432000" cy="28800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13"/>
          <p:cNvSpPr/>
          <p:nvPr/>
        </p:nvSpPr>
        <p:spPr>
          <a:xfrm>
            <a:off x="2880000" y="5436000"/>
            <a:ext cx="432000" cy="288000"/>
          </a:xfrm>
          <a:prstGeom prst="rect">
            <a:avLst/>
          </a:prstGeom>
          <a:solidFill>
            <a:srgbClr val="99cc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Line 14"/>
          <p:cNvSpPr/>
          <p:nvPr/>
        </p:nvSpPr>
        <p:spPr>
          <a:xfrm>
            <a:off x="5472000" y="2016000"/>
            <a:ext cx="0" cy="41040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15"/>
          <p:cNvSpPr/>
          <p:nvPr/>
        </p:nvSpPr>
        <p:spPr>
          <a:xfrm>
            <a:off x="6048000" y="2592000"/>
            <a:ext cx="2088000" cy="28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16"/>
          <p:cNvSpPr/>
          <p:nvPr/>
        </p:nvSpPr>
        <p:spPr>
          <a:xfrm>
            <a:off x="6048000" y="3024000"/>
            <a:ext cx="2088000" cy="28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ria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bil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17"/>
          <p:cNvSpPr/>
          <p:nvPr/>
        </p:nvSpPr>
        <p:spPr>
          <a:xfrm>
            <a:off x="6048000" y="3456000"/>
            <a:ext cx="2088000" cy="28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18"/>
          <p:cNvSpPr/>
          <p:nvPr/>
        </p:nvSpPr>
        <p:spPr>
          <a:xfrm>
            <a:off x="6048000" y="3888000"/>
            <a:ext cx="2088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Conversion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efficiency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19"/>
          <p:cNvSpPr/>
          <p:nvPr/>
        </p:nvSpPr>
        <p:spPr>
          <a:xfrm>
            <a:off x="6048000" y="4500000"/>
            <a:ext cx="2088000" cy="28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Accuracy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20"/>
          <p:cNvSpPr/>
          <p:nvPr/>
        </p:nvSpPr>
        <p:spPr>
          <a:xfrm>
            <a:off x="6048000" y="4896000"/>
            <a:ext cx="2088000" cy="28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Rate of coancestry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395640" y="476640"/>
            <a:ext cx="829044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Sire use strategies + OCS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380880" y="1463040"/>
            <a:ext cx="830520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Sire selection and use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1173600" y="1905840"/>
            <a:ext cx="6530400" cy="412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95640" y="476640"/>
            <a:ext cx="829044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Sire use 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strategi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es + 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OCS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380880" y="1463040"/>
            <a:ext cx="830520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OCS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2073240" y="1872000"/>
            <a:ext cx="5039280" cy="431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252240" y="4514760"/>
            <a:ext cx="2664000" cy="136800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rcRect l="0" t="-7784" r="-7744" b="0"/>
          <a:stretch/>
        </p:blipFill>
        <p:spPr>
          <a:xfrm>
            <a:off x="2880360" y="4968000"/>
            <a:ext cx="575640" cy="576000"/>
          </a:xfrm>
          <a:prstGeom prst="rect">
            <a:avLst/>
          </a:prstGeom>
          <a:ln>
            <a:noFill/>
          </a:ln>
        </p:spPr>
      </p:pic>
      <p:sp>
        <p:nvSpPr>
          <p:cNvPr id="108" name="CustomShape 2"/>
          <p:cNvSpPr/>
          <p:nvPr/>
        </p:nvSpPr>
        <p:spPr>
          <a:xfrm>
            <a:off x="395640" y="476640"/>
            <a:ext cx="829044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u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 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l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l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t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i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0880" y="1463040"/>
            <a:ext cx="830520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3180240" y="1523880"/>
            <a:ext cx="2664000" cy="136800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Line 5"/>
          <p:cNvSpPr/>
          <p:nvPr/>
        </p:nvSpPr>
        <p:spPr>
          <a:xfrm>
            <a:off x="4332240" y="2891880"/>
            <a:ext cx="0" cy="162288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TextShape 6"/>
          <p:cNvSpPr txBox="1"/>
          <p:nvPr/>
        </p:nvSpPr>
        <p:spPr>
          <a:xfrm>
            <a:off x="4332240" y="3369600"/>
            <a:ext cx="1872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PHE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TYP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ING</a:t>
            </a:r>
            <a:endParaRPr b="1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2913120" y="203976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3"/>
          <a:srcRect l="0" t="-7784" r="-7744" b="0"/>
          <a:stretch/>
        </p:blipFill>
        <p:spPr>
          <a:xfrm>
            <a:off x="5760000" y="5294520"/>
            <a:ext cx="648000" cy="648360"/>
          </a:xfrm>
          <a:prstGeom prst="rect">
            <a:avLst/>
          </a:prstGeom>
          <a:ln>
            <a:noFill/>
          </a:ln>
        </p:spPr>
      </p:pic>
      <p:sp>
        <p:nvSpPr>
          <p:cNvPr id="115" name="TextShape 7"/>
          <p:cNvSpPr txBox="1"/>
          <p:nvPr/>
        </p:nvSpPr>
        <p:spPr>
          <a:xfrm>
            <a:off x="3396240" y="5123880"/>
            <a:ext cx="2087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 for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noty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TextShape 8"/>
          <p:cNvSpPr txBox="1"/>
          <p:nvPr/>
        </p:nvSpPr>
        <p:spPr>
          <a:xfrm>
            <a:off x="4032360" y="5544000"/>
            <a:ext cx="2087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otyp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ing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 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Line 9"/>
          <p:cNvSpPr/>
          <p:nvPr/>
        </p:nvSpPr>
        <p:spPr>
          <a:xfrm>
            <a:off x="3324240" y="5483880"/>
            <a:ext cx="259164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395640" y="476640"/>
            <a:ext cx="829044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Resource allocation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380880" y="1463040"/>
            <a:ext cx="830520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380880" y="1211040"/>
            <a:ext cx="830520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Do we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have a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starting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reference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/ do we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need to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build it?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Reducing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phenotyp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ing by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how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much?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Standa</a:t>
            </a: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rd milk </a:t>
            </a: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recordi</a:t>
            </a: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ng </a:t>
            </a: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schem</a:t>
            </a: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es: </a:t>
            </a: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ICAR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Which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animals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to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phenotyp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e: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selection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or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updating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reference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populatio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n?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Price of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phenotyp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ing :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price of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genotypi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ng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rcRect l="23903" t="0" r="32246" b="0"/>
          <a:stretch/>
        </p:blipFill>
        <p:spPr>
          <a:xfrm>
            <a:off x="6696000" y="1873440"/>
            <a:ext cx="2376000" cy="201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395640" y="476640"/>
            <a:ext cx="829044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ur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 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lo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at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io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380880" y="1463040"/>
            <a:ext cx="830520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380880" y="1211040"/>
            <a:ext cx="830520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r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i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c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f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h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y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i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g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→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	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h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y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: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g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y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2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: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1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,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1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: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1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,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1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: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2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H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w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m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a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y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g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y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s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
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i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f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w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r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m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v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#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r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c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r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d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i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g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s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5141520" y="1080000"/>
            <a:ext cx="3544560" cy="201204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792000" y="3600000"/>
            <a:ext cx="3861000" cy="240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395640" y="476640"/>
            <a:ext cx="829044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u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 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l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ti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380880" y="1463040"/>
            <a:ext cx="830520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576000" y="1944000"/>
            <a:ext cx="648000" cy="2016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216000" y="1165680"/>
            <a:ext cx="1296000" cy="346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5"/>
          <p:cNvSpPr/>
          <p:nvPr/>
        </p:nvSpPr>
        <p:spPr>
          <a:xfrm>
            <a:off x="576000" y="4104000"/>
            <a:ext cx="648000" cy="1944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TextShape 6"/>
          <p:cNvSpPr txBox="1"/>
          <p:nvPr/>
        </p:nvSpPr>
        <p:spPr>
          <a:xfrm>
            <a:off x="3456000" y="1057680"/>
            <a:ext cx="1800000" cy="60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NoC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ontr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ols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uce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7"/>
          <p:cNvSpPr/>
          <p:nvPr/>
        </p:nvSpPr>
        <p:spPr>
          <a:xfrm>
            <a:off x="4032000" y="1872000"/>
            <a:ext cx="216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8"/>
          <p:cNvSpPr/>
          <p:nvPr/>
        </p:nvSpPr>
        <p:spPr>
          <a:xfrm>
            <a:off x="3600000" y="1872000"/>
            <a:ext cx="288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TextShape 9"/>
          <p:cNvSpPr txBox="1"/>
          <p:nvPr/>
        </p:nvSpPr>
        <p:spPr>
          <a:xfrm>
            <a:off x="1584000" y="1057680"/>
            <a:ext cx="1800000" cy="60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Phenotype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Genotype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10"/>
          <p:cNvSpPr/>
          <p:nvPr/>
        </p:nvSpPr>
        <p:spPr>
          <a:xfrm>
            <a:off x="2160000" y="1872000"/>
            <a:ext cx="648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11"/>
          <p:cNvSpPr/>
          <p:nvPr/>
        </p:nvSpPr>
        <p:spPr>
          <a:xfrm>
            <a:off x="2160000" y="1872000"/>
            <a:ext cx="648000" cy="64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12"/>
          <p:cNvSpPr/>
          <p:nvPr/>
        </p:nvSpPr>
        <p:spPr>
          <a:xfrm>
            <a:off x="2160000" y="2592000"/>
            <a:ext cx="648000" cy="64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2:1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13"/>
          <p:cNvSpPr/>
          <p:nvPr/>
        </p:nvSpPr>
        <p:spPr>
          <a:xfrm>
            <a:off x="2160000" y="3312000"/>
            <a:ext cx="648000" cy="64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14"/>
          <p:cNvSpPr/>
          <p:nvPr/>
        </p:nvSpPr>
        <p:spPr>
          <a:xfrm>
            <a:off x="2160000" y="4032000"/>
            <a:ext cx="648000" cy="28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15"/>
          <p:cNvSpPr/>
          <p:nvPr/>
        </p:nvSpPr>
        <p:spPr>
          <a:xfrm>
            <a:off x="2160000" y="4032000"/>
            <a:ext cx="648000" cy="64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16"/>
          <p:cNvSpPr/>
          <p:nvPr/>
        </p:nvSpPr>
        <p:spPr>
          <a:xfrm>
            <a:off x="2160000" y="4752000"/>
            <a:ext cx="648000" cy="64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2:1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17"/>
          <p:cNvSpPr/>
          <p:nvPr/>
        </p:nvSpPr>
        <p:spPr>
          <a:xfrm>
            <a:off x="2160000" y="5472000"/>
            <a:ext cx="648000" cy="64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18"/>
          <p:cNvSpPr/>
          <p:nvPr/>
        </p:nvSpPr>
        <p:spPr>
          <a:xfrm>
            <a:off x="3960000" y="1872000"/>
            <a:ext cx="288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19"/>
          <p:cNvSpPr/>
          <p:nvPr/>
        </p:nvSpPr>
        <p:spPr>
          <a:xfrm>
            <a:off x="4320000" y="1872000"/>
            <a:ext cx="288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0"/>
          <p:cNvSpPr/>
          <p:nvPr/>
        </p:nvSpPr>
        <p:spPr>
          <a:xfrm>
            <a:off x="3600000" y="2232000"/>
            <a:ext cx="288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1"/>
          <p:cNvSpPr/>
          <p:nvPr/>
        </p:nvSpPr>
        <p:spPr>
          <a:xfrm>
            <a:off x="3960000" y="2232000"/>
            <a:ext cx="288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2"/>
          <p:cNvSpPr/>
          <p:nvPr/>
        </p:nvSpPr>
        <p:spPr>
          <a:xfrm>
            <a:off x="4320000" y="2232000"/>
            <a:ext cx="288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3"/>
          <p:cNvSpPr/>
          <p:nvPr/>
        </p:nvSpPr>
        <p:spPr>
          <a:xfrm>
            <a:off x="4032000" y="2592000"/>
            <a:ext cx="216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4"/>
          <p:cNvSpPr/>
          <p:nvPr/>
        </p:nvSpPr>
        <p:spPr>
          <a:xfrm>
            <a:off x="3600000" y="2592000"/>
            <a:ext cx="288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5"/>
          <p:cNvSpPr/>
          <p:nvPr/>
        </p:nvSpPr>
        <p:spPr>
          <a:xfrm>
            <a:off x="3960000" y="2592000"/>
            <a:ext cx="288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6"/>
          <p:cNvSpPr/>
          <p:nvPr/>
        </p:nvSpPr>
        <p:spPr>
          <a:xfrm>
            <a:off x="4320000" y="2592000"/>
            <a:ext cx="288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27"/>
          <p:cNvSpPr/>
          <p:nvPr/>
        </p:nvSpPr>
        <p:spPr>
          <a:xfrm>
            <a:off x="3600000" y="2952000"/>
            <a:ext cx="288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8"/>
          <p:cNvSpPr/>
          <p:nvPr/>
        </p:nvSpPr>
        <p:spPr>
          <a:xfrm>
            <a:off x="3960000" y="2952000"/>
            <a:ext cx="288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9"/>
          <p:cNvSpPr/>
          <p:nvPr/>
        </p:nvSpPr>
        <p:spPr>
          <a:xfrm>
            <a:off x="4320000" y="2952000"/>
            <a:ext cx="288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30"/>
          <p:cNvSpPr/>
          <p:nvPr/>
        </p:nvSpPr>
        <p:spPr>
          <a:xfrm>
            <a:off x="4032000" y="3312000"/>
            <a:ext cx="216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31"/>
          <p:cNvSpPr/>
          <p:nvPr/>
        </p:nvSpPr>
        <p:spPr>
          <a:xfrm>
            <a:off x="3600000" y="3312000"/>
            <a:ext cx="288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32"/>
          <p:cNvSpPr/>
          <p:nvPr/>
        </p:nvSpPr>
        <p:spPr>
          <a:xfrm>
            <a:off x="3960000" y="3312000"/>
            <a:ext cx="288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33"/>
          <p:cNvSpPr/>
          <p:nvPr/>
        </p:nvSpPr>
        <p:spPr>
          <a:xfrm>
            <a:off x="4320000" y="3312000"/>
            <a:ext cx="288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34"/>
          <p:cNvSpPr/>
          <p:nvPr/>
        </p:nvSpPr>
        <p:spPr>
          <a:xfrm>
            <a:off x="3600000" y="3672000"/>
            <a:ext cx="288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35"/>
          <p:cNvSpPr/>
          <p:nvPr/>
        </p:nvSpPr>
        <p:spPr>
          <a:xfrm>
            <a:off x="3960000" y="3672000"/>
            <a:ext cx="288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36"/>
          <p:cNvSpPr/>
          <p:nvPr/>
        </p:nvSpPr>
        <p:spPr>
          <a:xfrm>
            <a:off x="4320000" y="3672000"/>
            <a:ext cx="288000" cy="28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37"/>
          <p:cNvSpPr/>
          <p:nvPr/>
        </p:nvSpPr>
        <p:spPr>
          <a:xfrm>
            <a:off x="4032000" y="4032000"/>
            <a:ext cx="216000" cy="28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38"/>
          <p:cNvSpPr/>
          <p:nvPr/>
        </p:nvSpPr>
        <p:spPr>
          <a:xfrm>
            <a:off x="3600000" y="4032000"/>
            <a:ext cx="288000" cy="28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39"/>
          <p:cNvSpPr/>
          <p:nvPr/>
        </p:nvSpPr>
        <p:spPr>
          <a:xfrm>
            <a:off x="3960000" y="4032000"/>
            <a:ext cx="288000" cy="28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40"/>
          <p:cNvSpPr/>
          <p:nvPr/>
        </p:nvSpPr>
        <p:spPr>
          <a:xfrm>
            <a:off x="4320000" y="4032000"/>
            <a:ext cx="288000" cy="28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41"/>
          <p:cNvSpPr/>
          <p:nvPr/>
        </p:nvSpPr>
        <p:spPr>
          <a:xfrm>
            <a:off x="3600000" y="4392000"/>
            <a:ext cx="288000" cy="28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42"/>
          <p:cNvSpPr/>
          <p:nvPr/>
        </p:nvSpPr>
        <p:spPr>
          <a:xfrm>
            <a:off x="3960000" y="4392000"/>
            <a:ext cx="288000" cy="28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43"/>
          <p:cNvSpPr/>
          <p:nvPr/>
        </p:nvSpPr>
        <p:spPr>
          <a:xfrm>
            <a:off x="4320000" y="4392000"/>
            <a:ext cx="288000" cy="28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44"/>
          <p:cNvSpPr/>
          <p:nvPr/>
        </p:nvSpPr>
        <p:spPr>
          <a:xfrm>
            <a:off x="4032000" y="4752000"/>
            <a:ext cx="216000" cy="28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45"/>
          <p:cNvSpPr/>
          <p:nvPr/>
        </p:nvSpPr>
        <p:spPr>
          <a:xfrm>
            <a:off x="3600000" y="4752000"/>
            <a:ext cx="288000" cy="28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46"/>
          <p:cNvSpPr/>
          <p:nvPr/>
        </p:nvSpPr>
        <p:spPr>
          <a:xfrm>
            <a:off x="3960000" y="4752000"/>
            <a:ext cx="288000" cy="28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47"/>
          <p:cNvSpPr/>
          <p:nvPr/>
        </p:nvSpPr>
        <p:spPr>
          <a:xfrm>
            <a:off x="4320000" y="4752000"/>
            <a:ext cx="288000" cy="28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48"/>
          <p:cNvSpPr/>
          <p:nvPr/>
        </p:nvSpPr>
        <p:spPr>
          <a:xfrm>
            <a:off x="3600000" y="5112000"/>
            <a:ext cx="288000" cy="28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49"/>
          <p:cNvSpPr/>
          <p:nvPr/>
        </p:nvSpPr>
        <p:spPr>
          <a:xfrm>
            <a:off x="3960000" y="5112000"/>
            <a:ext cx="288000" cy="28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50"/>
          <p:cNvSpPr/>
          <p:nvPr/>
        </p:nvSpPr>
        <p:spPr>
          <a:xfrm>
            <a:off x="4320000" y="5112000"/>
            <a:ext cx="288000" cy="28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51"/>
          <p:cNvSpPr/>
          <p:nvPr/>
        </p:nvSpPr>
        <p:spPr>
          <a:xfrm>
            <a:off x="4032000" y="5472000"/>
            <a:ext cx="216000" cy="28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52"/>
          <p:cNvSpPr/>
          <p:nvPr/>
        </p:nvSpPr>
        <p:spPr>
          <a:xfrm>
            <a:off x="3600000" y="5472000"/>
            <a:ext cx="288000" cy="28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53"/>
          <p:cNvSpPr/>
          <p:nvPr/>
        </p:nvSpPr>
        <p:spPr>
          <a:xfrm>
            <a:off x="3960000" y="5472000"/>
            <a:ext cx="288000" cy="28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54"/>
          <p:cNvSpPr/>
          <p:nvPr/>
        </p:nvSpPr>
        <p:spPr>
          <a:xfrm>
            <a:off x="4320000" y="5472000"/>
            <a:ext cx="288000" cy="28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55"/>
          <p:cNvSpPr/>
          <p:nvPr/>
        </p:nvSpPr>
        <p:spPr>
          <a:xfrm>
            <a:off x="3600000" y="5832000"/>
            <a:ext cx="288000" cy="28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56"/>
          <p:cNvSpPr/>
          <p:nvPr/>
        </p:nvSpPr>
        <p:spPr>
          <a:xfrm>
            <a:off x="3960000" y="5832000"/>
            <a:ext cx="288000" cy="28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57"/>
          <p:cNvSpPr/>
          <p:nvPr/>
        </p:nvSpPr>
        <p:spPr>
          <a:xfrm>
            <a:off x="4320000" y="5832000"/>
            <a:ext cx="288000" cy="28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Line 58"/>
          <p:cNvSpPr/>
          <p:nvPr/>
        </p:nvSpPr>
        <p:spPr>
          <a:xfrm>
            <a:off x="2160000" y="2556000"/>
            <a:ext cx="7128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59"/>
          <p:cNvSpPr/>
          <p:nvPr/>
        </p:nvSpPr>
        <p:spPr>
          <a:xfrm>
            <a:off x="2160000" y="3276000"/>
            <a:ext cx="7056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60"/>
          <p:cNvSpPr/>
          <p:nvPr/>
        </p:nvSpPr>
        <p:spPr>
          <a:xfrm flipV="1">
            <a:off x="0" y="3960000"/>
            <a:ext cx="9216000" cy="7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Line 61"/>
          <p:cNvSpPr/>
          <p:nvPr/>
        </p:nvSpPr>
        <p:spPr>
          <a:xfrm>
            <a:off x="2160000" y="4716000"/>
            <a:ext cx="7272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Line 62"/>
          <p:cNvSpPr/>
          <p:nvPr/>
        </p:nvSpPr>
        <p:spPr>
          <a:xfrm>
            <a:off x="2160000" y="5436000"/>
            <a:ext cx="7200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TextShape 63"/>
          <p:cNvSpPr txBox="1"/>
          <p:nvPr/>
        </p:nvSpPr>
        <p:spPr>
          <a:xfrm>
            <a:off x="5976000" y="1008000"/>
            <a:ext cx="1800000" cy="60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mal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 to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otyp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64"/>
          <p:cNvSpPr/>
          <p:nvPr/>
        </p:nvSpPr>
        <p:spPr>
          <a:xfrm>
            <a:off x="5544000" y="1872000"/>
            <a:ext cx="1368000" cy="64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X% female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65"/>
          <p:cNvSpPr/>
          <p:nvPr/>
        </p:nvSpPr>
        <p:spPr>
          <a:xfrm>
            <a:off x="7056000" y="1872000"/>
            <a:ext cx="1368000" cy="64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Y% 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66"/>
          <p:cNvSpPr/>
          <p:nvPr/>
        </p:nvSpPr>
        <p:spPr>
          <a:xfrm>
            <a:off x="5544000" y="2592000"/>
            <a:ext cx="1368000" cy="64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X% female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67"/>
          <p:cNvSpPr/>
          <p:nvPr/>
        </p:nvSpPr>
        <p:spPr>
          <a:xfrm>
            <a:off x="7056000" y="2592000"/>
            <a:ext cx="1368000" cy="64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Y% 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68"/>
          <p:cNvSpPr/>
          <p:nvPr/>
        </p:nvSpPr>
        <p:spPr>
          <a:xfrm>
            <a:off x="5544000" y="3312000"/>
            <a:ext cx="1368000" cy="64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X% female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69"/>
          <p:cNvSpPr/>
          <p:nvPr/>
        </p:nvSpPr>
        <p:spPr>
          <a:xfrm>
            <a:off x="7056000" y="3312000"/>
            <a:ext cx="1368000" cy="648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Y% 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70"/>
          <p:cNvSpPr/>
          <p:nvPr/>
        </p:nvSpPr>
        <p:spPr>
          <a:xfrm>
            <a:off x="5544000" y="4032000"/>
            <a:ext cx="1368000" cy="64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X% female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71"/>
          <p:cNvSpPr/>
          <p:nvPr/>
        </p:nvSpPr>
        <p:spPr>
          <a:xfrm>
            <a:off x="7056000" y="4032000"/>
            <a:ext cx="1368000" cy="64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Y% 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72"/>
          <p:cNvSpPr/>
          <p:nvPr/>
        </p:nvSpPr>
        <p:spPr>
          <a:xfrm>
            <a:off x="5544000" y="4752000"/>
            <a:ext cx="1368000" cy="64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X% female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73"/>
          <p:cNvSpPr/>
          <p:nvPr/>
        </p:nvSpPr>
        <p:spPr>
          <a:xfrm>
            <a:off x="7056000" y="4752000"/>
            <a:ext cx="1368000" cy="64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Y% 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74"/>
          <p:cNvSpPr/>
          <p:nvPr/>
        </p:nvSpPr>
        <p:spPr>
          <a:xfrm>
            <a:off x="5544000" y="5472000"/>
            <a:ext cx="1368000" cy="64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X% female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75"/>
          <p:cNvSpPr/>
          <p:nvPr/>
        </p:nvSpPr>
        <p:spPr>
          <a:xfrm>
            <a:off x="7056000" y="5472000"/>
            <a:ext cx="1368000" cy="6480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Y% 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95640" y="476640"/>
            <a:ext cx="829044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Resource allocation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380880" y="1463040"/>
            <a:ext cx="830520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380880" y="1280160"/>
            <a:ext cx="830520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Plausability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of scenarios: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Money for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reference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Speed of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update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Number of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animals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for update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/ selection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Computati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onal </a:t>
            </a: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burden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WenQuanYi Micro Hei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RDSVS 4-3 Slides - UG_v4 (003)</Template>
  <TotalTime>2081</TotalTime>
  <Application>LibreOffice/5.1.6.2$Linux_X86_64 LibreOffice_project/10m0$Build-2</Application>
  <Company>University of Edinburgh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2017-04-21T12:20:40Z</dcterms:created>
  <dc:creator>WILSON Neil</dc:creator>
  <dc:description/>
  <dc:language>en-US</dc:language>
  <cp:lastModifiedBy/>
  <dcterms:modified xsi:type="dcterms:W3CDTF">2019-08-07T17:08:14Z</dcterms:modified>
  <cp:revision>124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AuthorIds_UIVersion_512">
    <vt:lpwstr>27</vt:lpwstr>
  </property>
  <property fmtid="{D5CDD505-2E9C-101B-9397-08002B2CF9AE}" pid="4" name="Company">
    <vt:lpwstr>University of Edinburgh</vt:lpwstr>
  </property>
  <property fmtid="{D5CDD505-2E9C-101B-9397-08002B2CF9AE}" pid="5" name="ContentTypeId">
    <vt:lpwstr>0x0101000AB51A18C9AB0E4197D8453EE4B1F586</vt:lpwstr>
  </property>
  <property fmtid="{D5CDD505-2E9C-101B-9397-08002B2CF9AE}" pid="6" name="HiddenSlides">
    <vt:i4>0</vt:i4>
  </property>
  <property fmtid="{D5CDD505-2E9C-101B-9397-08002B2CF9AE}" pid="7" name="HyperlinksChanged">
    <vt:bool>0</vt:bool>
  </property>
  <property fmtid="{D5CDD505-2E9C-101B-9397-08002B2CF9AE}" pid="8" name="LinksUpToDate">
    <vt:bool>0</vt:bool>
  </property>
  <property fmtid="{D5CDD505-2E9C-101B-9397-08002B2CF9AE}" pid="9" name="MMClips">
    <vt:i4>0</vt:i4>
  </property>
  <property fmtid="{D5CDD505-2E9C-101B-9397-08002B2CF9AE}" pid="10" name="Notes">
    <vt:i4>0</vt:i4>
  </property>
  <property fmtid="{D5CDD505-2E9C-101B-9397-08002B2CF9AE}" pid="11" name="PresentationFormat">
    <vt:lpwstr>On-screen Show (4:3)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2</vt:i4>
  </property>
</Properties>
</file>